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9223" y="0"/>
            <a:ext cx="7732776" cy="6847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1727" y="621791"/>
            <a:ext cx="128015" cy="12801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2043" y="1540763"/>
            <a:ext cx="100584" cy="10058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606551" y="1882139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50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100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50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1686032" y="2868168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60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04186" y="609676"/>
            <a:ext cx="7183627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39" y="2449448"/>
            <a:ext cx="8543290" cy="4212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599164" y="6334759"/>
            <a:ext cx="2444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Relationship Id="rId4" Type="http://schemas.openxmlformats.org/officeDocument/2006/relationships/image" Target="../media/image3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Relationship Id="rId4" Type="http://schemas.openxmlformats.org/officeDocument/2006/relationships/image" Target="../media/image4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hyperlink" Target="https://informatica.cv.uma.es/pluginfile.php/633287/mod_resource/content/1/A2-The%20Transcriptional%20Program%20of%20Sporulation%20in%20Budding%20Yeast.pdf" TargetMode="External"/><Relationship Id="rId6" Type="http://schemas.openxmlformats.org/officeDocument/2006/relationships/hyperlink" Target="https://en.wikipedia.org/" TargetMode="External"/><Relationship Id="rId7" Type="http://schemas.openxmlformats.org/officeDocument/2006/relationships/hyperlink" Target="https://www.analyticsvidhya.com/articles/precision-and-recall-in-machine-learning/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hyperlink" Target="https://github.com/LuhiHofi/Aprendizaje-Computacional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68534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12645" y="2624785"/>
            <a:ext cx="767969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151255" algn="l"/>
                <a:tab pos="1795145" algn="l"/>
                <a:tab pos="2372360" algn="l"/>
                <a:tab pos="2949575" algn="l"/>
                <a:tab pos="3402965" algn="l"/>
                <a:tab pos="3914775" algn="l"/>
                <a:tab pos="4368165" algn="l"/>
                <a:tab pos="4961890" algn="l"/>
                <a:tab pos="5598795" algn="l"/>
                <a:tab pos="6131560" algn="l"/>
                <a:tab pos="6584950" algn="l"/>
                <a:tab pos="7265670" algn="l"/>
              </a:tabLst>
            </a:pPr>
            <a:r>
              <a:rPr dirty="0" sz="6000" spc="-50">
                <a:solidFill>
                  <a:srgbClr val="AF58FC"/>
                </a:solidFill>
              </a:rPr>
              <a:t>C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l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a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s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s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i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f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i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c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a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t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i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o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n</a:t>
            </a:r>
            <a:endParaRPr sz="6000"/>
          </a:p>
        </p:txBody>
      </p:sp>
      <p:sp>
        <p:nvSpPr>
          <p:cNvPr id="5" name="object 5" descr=""/>
          <p:cNvSpPr txBox="1"/>
          <p:nvPr/>
        </p:nvSpPr>
        <p:spPr>
          <a:xfrm>
            <a:off x="990396" y="3433724"/>
            <a:ext cx="9602470" cy="137604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615"/>
              </a:spcBef>
              <a:tabLst>
                <a:tab pos="502920" algn="l"/>
                <a:tab pos="944244" algn="l"/>
                <a:tab pos="1466850" algn="l"/>
                <a:tab pos="1927860" algn="l"/>
                <a:tab pos="2389505" algn="l"/>
                <a:tab pos="2745740" algn="l"/>
                <a:tab pos="3206750" algn="l"/>
                <a:tab pos="3562985" algn="l"/>
                <a:tab pos="4062729" algn="l"/>
                <a:tab pos="4545330" algn="l"/>
                <a:tab pos="5020310" algn="l"/>
                <a:tab pos="5376545" algn="l"/>
                <a:tab pos="5939790" algn="l"/>
              </a:tabLst>
            </a:pP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endParaRPr sz="4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  <a:tabLst>
                <a:tab pos="489584" algn="l"/>
                <a:tab pos="966469" algn="l"/>
                <a:tab pos="1470025" algn="l"/>
                <a:tab pos="1927225" algn="l"/>
                <a:tab pos="2490470" algn="l"/>
                <a:tab pos="2994025" algn="l"/>
                <a:tab pos="3656329" algn="l"/>
                <a:tab pos="4178935" algn="l"/>
                <a:tab pos="4734560" algn="l"/>
                <a:tab pos="5233670" algn="l"/>
                <a:tab pos="6054725" algn="l"/>
                <a:tab pos="6576695" algn="l"/>
                <a:tab pos="7132320" algn="l"/>
                <a:tab pos="7654925" algn="l"/>
                <a:tab pos="8054975" algn="l"/>
                <a:tab pos="8525510" algn="l"/>
                <a:tab pos="8986520" algn="l"/>
                <a:tab pos="9342755" algn="l"/>
              </a:tabLst>
            </a:pP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4000">
              <a:latin typeface="Carlito"/>
              <a:cs typeface="Carlito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5532119"/>
            <a:ext cx="12192000" cy="1324610"/>
            <a:chOff x="0" y="5532119"/>
            <a:chExt cx="12192000" cy="1324610"/>
          </a:xfrm>
        </p:grpSpPr>
        <p:sp>
          <p:nvSpPr>
            <p:cNvPr id="7" name="object 7" descr=""/>
            <p:cNvSpPr/>
            <p:nvPr/>
          </p:nvSpPr>
          <p:spPr>
            <a:xfrm>
              <a:off x="0" y="5532119"/>
              <a:ext cx="12192000" cy="1324610"/>
            </a:xfrm>
            <a:custGeom>
              <a:avLst/>
              <a:gdLst/>
              <a:ahLst/>
              <a:cxnLst/>
              <a:rect l="l" t="t" r="r" b="b"/>
              <a:pathLst>
                <a:path w="12192000" h="1324609">
                  <a:moveTo>
                    <a:pt x="12192000" y="0"/>
                  </a:moveTo>
                  <a:lnTo>
                    <a:pt x="0" y="0"/>
                  </a:lnTo>
                  <a:lnTo>
                    <a:pt x="0" y="1324356"/>
                  </a:lnTo>
                  <a:lnTo>
                    <a:pt x="12192000" y="132435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>
                <a:alpha val="6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0440" y="5903976"/>
              <a:ext cx="2932938" cy="56769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6123" y="5903976"/>
              <a:ext cx="2362962" cy="56769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668395" y="5968085"/>
            <a:ext cx="5705475" cy="586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25"/>
              </a:lnSpc>
              <a:spcBef>
                <a:spcPts val="100"/>
              </a:spcBef>
              <a:tabLst>
                <a:tab pos="1222375" algn="l"/>
                <a:tab pos="2818130" algn="l"/>
                <a:tab pos="372999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	J</a:t>
            </a:r>
            <a:r>
              <a:rPr dirty="0" sz="200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00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200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00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000" spc="-165" b="1">
                <a:solidFill>
                  <a:srgbClr val="E3E6EB"/>
                </a:solidFill>
                <a:latin typeface="Trebuchet MS"/>
                <a:cs typeface="Trebuchet MS"/>
              </a:rPr>
              <a:t>L</a:t>
            </a:r>
            <a:r>
              <a:rPr dirty="0" sz="2000" spc="-31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65" b="1">
                <a:solidFill>
                  <a:srgbClr val="E3E6EB"/>
                </a:solidFill>
                <a:latin typeface="Trebuchet MS"/>
                <a:cs typeface="Trebuchet MS"/>
              </a:rPr>
              <a:t>u</a:t>
            </a:r>
            <a:r>
              <a:rPr dirty="0" sz="2000" spc="-30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110" b="1">
                <a:solidFill>
                  <a:srgbClr val="E3E6EB"/>
                </a:solidFill>
                <a:latin typeface="Trebuchet MS"/>
                <a:cs typeface="Trebuchet MS"/>
              </a:rPr>
              <a:t>k</a:t>
            </a:r>
            <a:r>
              <a:rPr dirty="0" sz="2000" spc="-320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60" b="1">
                <a:solidFill>
                  <a:srgbClr val="E3E6EB"/>
                </a:solidFill>
                <a:latin typeface="Trebuchet MS"/>
                <a:cs typeface="Trebuchet MS"/>
              </a:rPr>
              <a:t>á</a:t>
            </a:r>
            <a:r>
              <a:rPr dirty="0" sz="2000" spc="-32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E3E6EB"/>
                </a:solidFill>
                <a:latin typeface="Trebuchet MS"/>
                <a:cs typeface="Trebuchet MS"/>
              </a:rPr>
              <a:t>š</a:t>
            </a:r>
            <a:r>
              <a:rPr dirty="0" sz="2000" b="1">
                <a:solidFill>
                  <a:srgbClr val="E3E6EB"/>
                </a:solidFill>
                <a:latin typeface="Trebuchet MS"/>
                <a:cs typeface="Trebuchet MS"/>
              </a:rPr>
              <a:t>	</a:t>
            </a:r>
            <a:r>
              <a:rPr dirty="0" sz="2000" spc="50" b="1">
                <a:solidFill>
                  <a:srgbClr val="E3E6EB"/>
                </a:solidFill>
                <a:latin typeface="Trebuchet MS"/>
                <a:cs typeface="Trebuchet MS"/>
              </a:rPr>
              <a:t>H</a:t>
            </a:r>
            <a:r>
              <a:rPr dirty="0" sz="2000" spc="-32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85" b="1">
                <a:solidFill>
                  <a:srgbClr val="E3E6EB"/>
                </a:solidFill>
                <a:latin typeface="Trebuchet MS"/>
                <a:cs typeface="Trebuchet MS"/>
              </a:rPr>
              <a:t>of</a:t>
            </a:r>
            <a:r>
              <a:rPr dirty="0" sz="2000" spc="-31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E3E6EB"/>
                </a:solidFill>
                <a:latin typeface="Trebuchet MS"/>
                <a:cs typeface="Trebuchet MS"/>
              </a:rPr>
              <a:t>m</a:t>
            </a:r>
            <a:r>
              <a:rPr dirty="0" sz="2000" spc="-33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60" b="1">
                <a:solidFill>
                  <a:srgbClr val="E3E6EB"/>
                </a:solidFill>
                <a:latin typeface="Trebuchet MS"/>
                <a:cs typeface="Trebuchet MS"/>
              </a:rPr>
              <a:t>a</a:t>
            </a:r>
            <a:r>
              <a:rPr dirty="0" sz="2000" spc="-330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E3E6EB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 algn="r" marR="5080">
              <a:lnSpc>
                <a:spcPts val="2085"/>
              </a:lnSpc>
            </a:pPr>
            <a:r>
              <a:rPr dirty="0" sz="1800" spc="-5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819150">
              <a:lnSpc>
                <a:spcPct val="100000"/>
              </a:lnSpc>
              <a:spcBef>
                <a:spcPts val="105"/>
              </a:spcBef>
            </a:pPr>
            <a:r>
              <a:rPr dirty="0"/>
              <a:t>Analysis</a:t>
            </a:r>
            <a:r>
              <a:rPr dirty="0" spc="-65"/>
              <a:t> </a:t>
            </a:r>
            <a:r>
              <a:rPr dirty="0"/>
              <a:t>by</a:t>
            </a:r>
            <a:r>
              <a:rPr dirty="0" spc="-60"/>
              <a:t> </a:t>
            </a:r>
            <a:r>
              <a:rPr dirty="0" spc="-10"/>
              <a:t>performance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611" y="1905000"/>
            <a:ext cx="10041635" cy="410565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105"/>
              </a:spcBef>
            </a:pPr>
            <a:r>
              <a:rPr dirty="0"/>
              <a:t>Analysis</a:t>
            </a:r>
            <a:r>
              <a:rPr dirty="0" spc="-65"/>
              <a:t> </a:t>
            </a:r>
            <a:r>
              <a:rPr dirty="0"/>
              <a:t>by</a:t>
            </a:r>
            <a:r>
              <a:rPr dirty="0" spc="-65"/>
              <a:t> </a:t>
            </a:r>
            <a:r>
              <a:rPr dirty="0"/>
              <a:t>performance</a:t>
            </a:r>
            <a:r>
              <a:rPr dirty="0" spc="-85"/>
              <a:t> </a:t>
            </a:r>
            <a:r>
              <a:rPr dirty="0"/>
              <a:t>-</a:t>
            </a:r>
            <a:r>
              <a:rPr dirty="0" spc="-60"/>
              <a:t> </a:t>
            </a:r>
            <a:r>
              <a:rPr dirty="0" spc="-10"/>
              <a:t>cont.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0055" y="1757172"/>
            <a:ext cx="9793224" cy="4401312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125855">
              <a:lnSpc>
                <a:spcPct val="100000"/>
              </a:lnSpc>
              <a:spcBef>
                <a:spcPts val="105"/>
              </a:spcBef>
            </a:pPr>
            <a:r>
              <a:rPr dirty="0"/>
              <a:t>Graph</a:t>
            </a:r>
            <a:r>
              <a:rPr dirty="0" spc="-145"/>
              <a:t> </a:t>
            </a:r>
            <a:r>
              <a:rPr dirty="0" spc="-195">
                <a:latin typeface="Noto Sans Mono CJK HK"/>
                <a:cs typeface="Noto Sans Mono CJK HK"/>
              </a:rPr>
              <a:t>–</a:t>
            </a:r>
            <a:r>
              <a:rPr dirty="0" spc="-1215">
                <a:latin typeface="Noto Sans Mono CJK HK"/>
                <a:cs typeface="Noto Sans Mono CJK HK"/>
              </a:rPr>
              <a:t> </a:t>
            </a:r>
            <a:r>
              <a:rPr dirty="0"/>
              <a:t>FN</a:t>
            </a:r>
            <a:r>
              <a:rPr dirty="0" spc="-65"/>
              <a:t> </a:t>
            </a:r>
            <a:r>
              <a:rPr dirty="0" spc="-10"/>
              <a:t>against</a:t>
            </a:r>
            <a:r>
              <a:rPr dirty="0" spc="-70"/>
              <a:t> </a:t>
            </a:r>
            <a:r>
              <a:rPr dirty="0" spc="-25"/>
              <a:t>FP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3" y="1438655"/>
            <a:ext cx="4277105" cy="391210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6247" y="1434083"/>
            <a:ext cx="5009388" cy="391667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0239" y="5443728"/>
            <a:ext cx="8351519" cy="104851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113790">
              <a:lnSpc>
                <a:spcPct val="100000"/>
              </a:lnSpc>
              <a:spcBef>
                <a:spcPts val="105"/>
              </a:spcBef>
            </a:pPr>
            <a:r>
              <a:rPr dirty="0"/>
              <a:t>Graph</a:t>
            </a:r>
            <a:r>
              <a:rPr dirty="0" spc="-145"/>
              <a:t> </a:t>
            </a:r>
            <a:r>
              <a:rPr dirty="0" spc="-195">
                <a:latin typeface="Noto Sans Mono CJK HK"/>
                <a:cs typeface="Noto Sans Mono CJK HK"/>
              </a:rPr>
              <a:t>–</a:t>
            </a:r>
            <a:r>
              <a:rPr dirty="0" spc="-1215">
                <a:latin typeface="Noto Sans Mono CJK HK"/>
                <a:cs typeface="Noto Sans Mono CJK HK"/>
              </a:rPr>
              <a:t> </a:t>
            </a:r>
            <a:r>
              <a:rPr dirty="0"/>
              <a:t>PR</a:t>
            </a:r>
            <a:r>
              <a:rPr dirty="0" spc="-70"/>
              <a:t> </a:t>
            </a:r>
            <a:r>
              <a:rPr dirty="0" spc="-10"/>
              <a:t>against</a:t>
            </a:r>
            <a:r>
              <a:rPr dirty="0" spc="-70"/>
              <a:t> </a:t>
            </a:r>
            <a:r>
              <a:rPr dirty="0" spc="-25"/>
              <a:t>RC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88947"/>
            <a:ext cx="5361432" cy="38801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6916" y="1488947"/>
            <a:ext cx="4981956" cy="388010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8483" y="5577840"/>
            <a:ext cx="7517892" cy="91440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1592" y="1435608"/>
            <a:ext cx="5052059" cy="39867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897255">
              <a:lnSpc>
                <a:spcPct val="100000"/>
              </a:lnSpc>
              <a:spcBef>
                <a:spcPts val="105"/>
              </a:spcBef>
            </a:pPr>
            <a:r>
              <a:rPr dirty="0"/>
              <a:t>Graph</a:t>
            </a:r>
            <a:r>
              <a:rPr dirty="0" spc="-204"/>
              <a:t> </a:t>
            </a:r>
            <a:r>
              <a:rPr dirty="0" spc="-195">
                <a:latin typeface="Noto Sans Mono CJK HK"/>
                <a:cs typeface="Noto Sans Mono CJK HK"/>
              </a:rPr>
              <a:t>–</a:t>
            </a:r>
            <a:r>
              <a:rPr dirty="0" spc="-1215">
                <a:latin typeface="Noto Sans Mono CJK HK"/>
                <a:cs typeface="Noto Sans Mono CJK HK"/>
              </a:rPr>
              <a:t> </a:t>
            </a:r>
            <a:r>
              <a:rPr dirty="0"/>
              <a:t>ACC</a:t>
            </a:r>
            <a:r>
              <a:rPr dirty="0" spc="-90"/>
              <a:t> </a:t>
            </a:r>
            <a:r>
              <a:rPr dirty="0" spc="-10"/>
              <a:t>against</a:t>
            </a:r>
            <a:r>
              <a:rPr dirty="0" spc="-100"/>
              <a:t> </a:t>
            </a:r>
            <a:r>
              <a:rPr dirty="0" spc="-25"/>
              <a:t>Fm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348" y="1435608"/>
            <a:ext cx="5597652" cy="39867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02051" y="5586984"/>
            <a:ext cx="6810756" cy="905256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1992" y="3342132"/>
              <a:ext cx="224027" cy="16916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803" y="2692907"/>
            <a:ext cx="128015" cy="12801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04092" y="4375403"/>
            <a:ext cx="128015" cy="12801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296" y="4503420"/>
            <a:ext cx="100584" cy="10058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25044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Conclusions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2" name="object 12" descr=""/>
          <p:cNvSpPr txBox="1"/>
          <p:nvPr/>
        </p:nvSpPr>
        <p:spPr>
          <a:xfrm>
            <a:off x="1333627" y="2025141"/>
            <a:ext cx="9441180" cy="276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(?):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stands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overall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performer,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effectively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balancing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various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metrics.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boasts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F-measure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(0.52),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indicating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strong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compromise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between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precision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(0.39)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recall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(0.8).</a:t>
            </a:r>
            <a:r>
              <a:rPr dirty="0" sz="18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Additionally,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achieves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respectable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0.85.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balanced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solid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choice,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capable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accurately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identifying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positives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while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minimizing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positives.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Dependence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factors:</a:t>
            </a:r>
            <a:endParaRPr sz="1800">
              <a:latin typeface="Arial"/>
              <a:cs typeface="Arial"/>
            </a:endParaRPr>
          </a:p>
          <a:p>
            <a:pPr marL="12700" marR="1206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optimal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ultimately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hinges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objectives.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absolute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certainty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positive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paramount,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even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positives,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be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suitable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option.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088514">
              <a:lnSpc>
                <a:spcPct val="100000"/>
              </a:lnSpc>
              <a:spcBef>
                <a:spcPts val="105"/>
              </a:spcBef>
            </a:pPr>
            <a:r>
              <a:rPr dirty="0"/>
              <a:t>Used</a:t>
            </a:r>
            <a:r>
              <a:rPr dirty="0" spc="-20"/>
              <a:t> </a:t>
            </a:r>
            <a:r>
              <a:rPr dirty="0" spc="-10"/>
              <a:t>sources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916939" y="2747924"/>
            <a:ext cx="10036810" cy="1508760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Slides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994"/>
              </a:spcBef>
              <a:buChar char="-"/>
              <a:tabLst>
                <a:tab pos="299085" algn="l"/>
              </a:tabLst>
            </a:pP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https://informatica.cv.uma.es/pluginfile.php/654399/mod_resource/content/0/pract%202%20classification.pdf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00"/>
              </a:spcBef>
              <a:buChar char="-"/>
              <a:tabLst>
                <a:tab pos="299085" algn="l"/>
              </a:tabLst>
            </a:pP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https://en.wikipedia.org/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05"/>
              </a:spcBef>
              <a:buChar char="-"/>
              <a:tabLst>
                <a:tab pos="299085" algn="l"/>
              </a:tabLst>
            </a:pP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7"/>
              </a:rPr>
              <a:t>https://www.analyticsvidhya.com/articles/precision-and-recall-in-machine-learning/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6096" y="0"/>
              <a:ext cx="6085840" cy="6858000"/>
            </a:xfrm>
            <a:custGeom>
              <a:avLst/>
              <a:gdLst/>
              <a:ahLst/>
              <a:cxnLst/>
              <a:rect l="l" t="t" r="r" b="b"/>
              <a:pathLst>
                <a:path w="6085840" h="6858000">
                  <a:moveTo>
                    <a:pt x="6085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85332" y="6858000"/>
                  </a:lnTo>
                  <a:lnTo>
                    <a:pt x="6085332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13785"/>
              <a:ext cx="4792599" cy="25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62" y="1138174"/>
              <a:ext cx="139191" cy="13919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67868" y="1962911"/>
              <a:ext cx="45720" cy="38100"/>
            </a:xfrm>
            <a:custGeom>
              <a:avLst/>
              <a:gdLst/>
              <a:ahLst/>
              <a:cxnLst/>
              <a:rect l="l" t="t" r="r" b="b"/>
              <a:pathLst>
                <a:path w="45720" h="38100">
                  <a:moveTo>
                    <a:pt x="22859" y="0"/>
                  </a:moveTo>
                  <a:lnTo>
                    <a:pt x="13962" y="1494"/>
                  </a:lnTo>
                  <a:lnTo>
                    <a:pt x="6696" y="5572"/>
                  </a:lnTo>
                  <a:lnTo>
                    <a:pt x="1796" y="11626"/>
                  </a:lnTo>
                  <a:lnTo>
                    <a:pt x="0" y="19050"/>
                  </a:lnTo>
                  <a:lnTo>
                    <a:pt x="1796" y="26473"/>
                  </a:lnTo>
                  <a:lnTo>
                    <a:pt x="6696" y="32527"/>
                  </a:lnTo>
                  <a:lnTo>
                    <a:pt x="13962" y="36605"/>
                  </a:lnTo>
                  <a:lnTo>
                    <a:pt x="22859" y="38100"/>
                  </a:lnTo>
                  <a:lnTo>
                    <a:pt x="31757" y="36605"/>
                  </a:lnTo>
                  <a:lnTo>
                    <a:pt x="39023" y="32527"/>
                  </a:lnTo>
                  <a:lnTo>
                    <a:pt x="43923" y="26473"/>
                  </a:lnTo>
                  <a:lnTo>
                    <a:pt x="45719" y="19050"/>
                  </a:lnTo>
                  <a:lnTo>
                    <a:pt x="43923" y="11626"/>
                  </a:lnTo>
                  <a:lnTo>
                    <a:pt x="39023" y="5572"/>
                  </a:lnTo>
                  <a:lnTo>
                    <a:pt x="31757" y="1494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83A7FC">
                <a:alpha val="4901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5189" y="1553082"/>
            <a:ext cx="3279775" cy="1300480"/>
          </a:xfrm>
          <a:prstGeom prst="rect"/>
        </p:spPr>
        <p:txBody>
          <a:bodyPr wrap="square" lIns="0" tIns="89535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Thank</a:t>
            </a:r>
            <a:r>
              <a:rPr dirty="0" spc="-105"/>
              <a:t> </a:t>
            </a:r>
            <a:r>
              <a:rPr dirty="0"/>
              <a:t>you</a:t>
            </a:r>
            <a:r>
              <a:rPr dirty="0" spc="-105"/>
              <a:t> </a:t>
            </a:r>
            <a:r>
              <a:rPr dirty="0" spc="-25"/>
              <a:t>for </a:t>
            </a:r>
            <a:r>
              <a:rPr dirty="0"/>
              <a:t>your</a:t>
            </a:r>
            <a:r>
              <a:rPr dirty="0" spc="-65"/>
              <a:t> </a:t>
            </a:r>
            <a:r>
              <a:rPr dirty="0" spc="-30"/>
              <a:t>attention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970788" y="3776471"/>
            <a:ext cx="3253104" cy="455295"/>
            <a:chOff x="970788" y="3776471"/>
            <a:chExt cx="3253104" cy="45529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788" y="3776471"/>
              <a:ext cx="1888998" cy="45491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9004" y="3776471"/>
              <a:ext cx="1524762" cy="45491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85189" y="3328822"/>
            <a:ext cx="3557904" cy="2493645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Co-authors: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Tomasz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Janeczko,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80" b="1">
                <a:solidFill>
                  <a:srgbClr val="E3E6EB"/>
                </a:solidFill>
                <a:latin typeface="Trebuchet MS"/>
                <a:cs typeface="Trebuchet MS"/>
              </a:rPr>
              <a:t>Lukáš</a:t>
            </a:r>
            <a:r>
              <a:rPr dirty="0" sz="1600" spc="-114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E3E6EB"/>
                </a:solidFill>
                <a:latin typeface="Trebuchet MS"/>
                <a:cs typeface="Trebuchet MS"/>
              </a:rPr>
              <a:t>Hofman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https://github.com/LuhiHofi/Aprendizaje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6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-</a:t>
            </a: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6"/>
              </a:rPr>
              <a:t>Computacional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Lab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2A</a:t>
            </a:r>
            <a:r>
              <a:rPr dirty="0" sz="16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endParaRPr sz="1600">
              <a:latin typeface="Arial"/>
              <a:cs typeface="Arial"/>
            </a:endParaRPr>
          </a:p>
          <a:p>
            <a:pPr marL="12700" marR="120014">
              <a:lnSpc>
                <a:spcPct val="151900"/>
              </a:lnSpc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Aprendizaje</a:t>
            </a:r>
            <a:r>
              <a:rPr dirty="0" sz="1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Computacional</a:t>
            </a:r>
            <a:r>
              <a:rPr dirty="0" sz="16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(2024-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25)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Universidad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Málaga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15239" y="6307937"/>
            <a:ext cx="2347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free</a:t>
            </a:r>
            <a:r>
              <a:rPr dirty="0" sz="12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rlito"/>
                <a:cs typeface="Carlito"/>
              </a:rPr>
              <a:t>PowerPoint template</a:t>
            </a:r>
            <a:r>
              <a:rPr dirty="0" sz="12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2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624564" y="629665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rlito"/>
                <a:cs typeface="Carlito"/>
              </a:rPr>
              <a:t>17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194373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Problem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104391" y="2509054"/>
            <a:ext cx="6706234" cy="35833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3660">
              <a:lnSpc>
                <a:spcPct val="140000"/>
              </a:lnSpc>
              <a:spcBef>
                <a:spcPts val="95"/>
              </a:spcBef>
            </a:pP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One</a:t>
            </a:r>
            <a:r>
              <a:rPr dirty="0" sz="2000" spc="-5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of</a:t>
            </a:r>
            <a:r>
              <a:rPr dirty="0" sz="2000" spc="-5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most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important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tasks</a:t>
            </a:r>
            <a:r>
              <a:rPr dirty="0" sz="2000" spc="-2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in</a:t>
            </a:r>
            <a:r>
              <a:rPr dirty="0" sz="2000" spc="-5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machine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learning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73EBF8"/>
                </a:solidFill>
                <a:latin typeface="Carlito"/>
                <a:cs typeface="Carlito"/>
              </a:rPr>
              <a:t>is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classification,</a:t>
            </a:r>
            <a:r>
              <a:rPr dirty="0" sz="2000" spc="-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and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model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trained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to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recognize</a:t>
            </a:r>
            <a:r>
              <a:rPr dirty="0" sz="2000" spc="-5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label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data</a:t>
            </a:r>
            <a:r>
              <a:rPr dirty="0" sz="2000" spc="-2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points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using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features.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dirty="0" sz="2000" spc="-5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five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different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classification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methods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73EBF8"/>
                </a:solidFill>
                <a:latin typeface="Carlito"/>
                <a:cs typeface="Carlito"/>
              </a:rPr>
              <a:t>are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analyzed</a:t>
            </a:r>
            <a:r>
              <a:rPr dirty="0" sz="2000" spc="-6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in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this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project.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2000">
              <a:latin typeface="Carlito"/>
              <a:cs typeface="Carlito"/>
            </a:endParaRPr>
          </a:p>
          <a:p>
            <a:pPr marL="299085" marR="5080" indent="-287020">
              <a:lnSpc>
                <a:spcPct val="150000"/>
              </a:lnSpc>
              <a:buClr>
                <a:srgbClr val="9305FB"/>
              </a:buClr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study,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goal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best-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suited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comparing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Precision,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Recall,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Specificity,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Positive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Rate, Accuracy,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Spatial</a:t>
            </a:r>
            <a:r>
              <a:rPr dirty="0" sz="16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F-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measure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providing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insight</a:t>
            </a:r>
            <a:r>
              <a:rPr dirty="0" sz="16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model’s</a:t>
            </a:r>
            <a:r>
              <a:rPr dirty="0" sz="16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strengths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weaknesses.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702288" y="6296659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9905"/>
            <a:chOff x="0" y="0"/>
            <a:chExt cx="12192000" cy="6859905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270446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Our </a:t>
            </a:r>
            <a:r>
              <a:rPr dirty="0" spc="-10"/>
              <a:t>dataset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820623" y="2629916"/>
            <a:ext cx="3950335" cy="35255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We</a:t>
            </a:r>
            <a:r>
              <a:rPr dirty="0" sz="2000" spc="-7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use</a:t>
            </a:r>
            <a:r>
              <a:rPr dirty="0" sz="2000" spc="-6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dirty="0" sz="2000" spc="-6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provided</a:t>
            </a:r>
            <a:r>
              <a:rPr dirty="0" sz="2000" spc="-6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dataset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from</a:t>
            </a:r>
            <a:r>
              <a:rPr dirty="0" sz="2000" spc="-6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73EBF8"/>
                </a:solidFill>
                <a:latin typeface="Carlito"/>
                <a:cs typeface="Carlito"/>
              </a:rPr>
              <a:t>pdf</a:t>
            </a:r>
            <a:endParaRPr sz="20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spcBef>
                <a:spcPts val="1150"/>
              </a:spcBef>
              <a:buClr>
                <a:srgbClr val="9305FB"/>
              </a:buClr>
              <a:buChar char="•"/>
              <a:tabLst>
                <a:tab pos="299085" algn="l"/>
                <a:tab pos="1377950" algn="l"/>
                <a:tab pos="2211705" algn="l"/>
                <a:tab pos="2612390" algn="l"/>
                <a:tab pos="3011805" algn="l"/>
                <a:tab pos="34232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columns: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00" spc="-10" b="1" i="1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dirty="0" sz="1500" b="1" i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00" spc="-25" b="1" i="1">
                <a:solidFill>
                  <a:srgbClr val="FFFFFF"/>
                </a:solidFill>
                <a:latin typeface="Arial"/>
                <a:cs typeface="Arial"/>
              </a:rPr>
              <a:t>TP</a:t>
            </a:r>
            <a:r>
              <a:rPr dirty="0" sz="1500" b="1" i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00" spc="-25" b="1" i="1">
                <a:solidFill>
                  <a:srgbClr val="FFFFFF"/>
                </a:solidFill>
                <a:latin typeface="Arial"/>
                <a:cs typeface="Arial"/>
              </a:rPr>
              <a:t>FP</a:t>
            </a:r>
            <a:r>
              <a:rPr dirty="0" sz="1500" b="1" i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00" spc="-25" b="1" i="1">
                <a:solidFill>
                  <a:srgbClr val="FFFFFF"/>
                </a:solidFill>
                <a:latin typeface="Arial"/>
                <a:cs typeface="Arial"/>
              </a:rPr>
              <a:t>FN</a:t>
            </a:r>
            <a:r>
              <a:rPr dirty="0" sz="1500" b="1" i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00" spc="-25" b="1" i="1">
                <a:solidFill>
                  <a:srgbClr val="FFFFFF"/>
                </a:solidFill>
                <a:latin typeface="Arial"/>
                <a:cs typeface="Arial"/>
              </a:rPr>
              <a:t>TN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"/>
              </a:spcBef>
              <a:buClr>
                <a:srgbClr val="9305FB"/>
              </a:buClr>
              <a:buFont typeface="Arial"/>
              <a:buChar char="•"/>
            </a:pPr>
            <a:endParaRPr sz="1500">
              <a:latin typeface="Arial"/>
              <a:cs typeface="Arial"/>
            </a:endParaRPr>
          </a:p>
          <a:p>
            <a:pPr lvl="1" marL="1042035" indent="-114935">
              <a:lnSpc>
                <a:spcPct val="100000"/>
              </a:lnSpc>
              <a:buFont typeface="Arial"/>
              <a:buChar char="-"/>
              <a:tabLst>
                <a:tab pos="1042035" algn="l"/>
              </a:tabLst>
            </a:pPr>
            <a:r>
              <a:rPr dirty="0" sz="1500" i="1">
                <a:solidFill>
                  <a:srgbClr val="FFFFFF"/>
                </a:solidFill>
                <a:latin typeface="Arial"/>
                <a:cs typeface="Arial"/>
              </a:rPr>
              <a:t>TP</a:t>
            </a:r>
            <a:r>
              <a:rPr dirty="0" sz="1500" spc="-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Positives</a:t>
            </a:r>
            <a:endParaRPr sz="15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70"/>
              </a:spcBef>
              <a:buClr>
                <a:srgbClr val="FFFFFF"/>
              </a:buClr>
              <a:buFont typeface="Arial"/>
              <a:buChar char="-"/>
            </a:pPr>
            <a:endParaRPr sz="1500">
              <a:latin typeface="Arial"/>
              <a:cs typeface="Arial"/>
            </a:endParaRPr>
          </a:p>
          <a:p>
            <a:pPr lvl="1" marL="1042035" indent="-114935">
              <a:lnSpc>
                <a:spcPct val="100000"/>
              </a:lnSpc>
              <a:spcBef>
                <a:spcPts val="5"/>
              </a:spcBef>
              <a:buFont typeface="Arial"/>
              <a:buChar char="-"/>
              <a:tabLst>
                <a:tab pos="1042035" algn="l"/>
              </a:tabLst>
            </a:pPr>
            <a:r>
              <a:rPr dirty="0" sz="1500" i="1">
                <a:solidFill>
                  <a:srgbClr val="FFFFFF"/>
                </a:solidFill>
                <a:latin typeface="Arial"/>
                <a:cs typeface="Arial"/>
              </a:rPr>
              <a:t>FP</a:t>
            </a:r>
            <a:r>
              <a:rPr dirty="0" sz="1500" spc="-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Positives</a:t>
            </a:r>
            <a:endParaRPr sz="15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80"/>
              </a:spcBef>
              <a:buClr>
                <a:srgbClr val="FFFFFF"/>
              </a:buClr>
              <a:buFont typeface="Arial"/>
              <a:buChar char="-"/>
            </a:pPr>
            <a:endParaRPr sz="1500">
              <a:latin typeface="Arial"/>
              <a:cs typeface="Arial"/>
            </a:endParaRPr>
          </a:p>
          <a:p>
            <a:pPr lvl="1" marL="1042035" indent="-114935">
              <a:lnSpc>
                <a:spcPct val="100000"/>
              </a:lnSpc>
              <a:buFont typeface="Arial"/>
              <a:buChar char="-"/>
              <a:tabLst>
                <a:tab pos="1042035" algn="l"/>
              </a:tabLst>
            </a:pPr>
            <a:r>
              <a:rPr dirty="0" sz="1500" i="1">
                <a:solidFill>
                  <a:srgbClr val="FFFFFF"/>
                </a:solidFill>
                <a:latin typeface="Arial"/>
                <a:cs typeface="Arial"/>
              </a:rPr>
              <a:t>FN</a:t>
            </a:r>
            <a:r>
              <a:rPr dirty="0" sz="1500" spc="-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Negatives</a:t>
            </a:r>
            <a:endParaRPr sz="15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75"/>
              </a:spcBef>
              <a:buClr>
                <a:srgbClr val="FFFFFF"/>
              </a:buClr>
              <a:buFont typeface="Arial"/>
              <a:buChar char="-"/>
            </a:pPr>
            <a:endParaRPr sz="1500">
              <a:latin typeface="Arial"/>
              <a:cs typeface="Arial"/>
            </a:endParaRPr>
          </a:p>
          <a:p>
            <a:pPr lvl="1" marL="1042035" indent="-114935">
              <a:lnSpc>
                <a:spcPct val="100000"/>
              </a:lnSpc>
              <a:buFont typeface="Arial"/>
              <a:buChar char="-"/>
              <a:tabLst>
                <a:tab pos="1042035" algn="l"/>
              </a:tabLst>
            </a:pPr>
            <a:r>
              <a:rPr dirty="0" sz="1500" i="1">
                <a:solidFill>
                  <a:srgbClr val="FFFFFF"/>
                </a:solidFill>
                <a:latin typeface="Arial"/>
                <a:cs typeface="Arial"/>
              </a:rPr>
              <a:t>TN</a:t>
            </a:r>
            <a:r>
              <a:rPr dirty="0" sz="1500" spc="-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Negatives</a:t>
            </a:r>
            <a:endParaRPr sz="15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70"/>
              </a:spcBef>
              <a:buClr>
                <a:srgbClr val="FFFFFF"/>
              </a:buClr>
              <a:buFont typeface="Arial"/>
              <a:buChar char="-"/>
            </a:pPr>
            <a:endParaRPr sz="15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2990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15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Methods:</a:t>
            </a:r>
            <a:r>
              <a:rPr dirty="0" sz="15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A,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B,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C, D and</a:t>
            </a:r>
            <a:r>
              <a:rPr dirty="0" sz="15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5"/>
              </a:spcBef>
              <a:buClr>
                <a:srgbClr val="9305FB"/>
              </a:buClr>
              <a:buFont typeface="Arial"/>
              <a:buChar char="•"/>
            </a:pPr>
            <a:endParaRPr sz="15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2990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Samples: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20623" y="6370421"/>
            <a:ext cx="384238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9305FB"/>
              </a:buClr>
              <a:buChar char="•"/>
              <a:tabLst>
                <a:tab pos="2990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Imbalanced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10%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positives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854688" y="6448755"/>
            <a:ext cx="1028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200">
              <a:latin typeface="Carlito"/>
              <a:cs typeface="Carlito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80688" y="4277867"/>
            <a:ext cx="7464552" cy="18166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773555">
              <a:lnSpc>
                <a:spcPct val="100000"/>
              </a:lnSpc>
              <a:spcBef>
                <a:spcPts val="105"/>
              </a:spcBef>
            </a:pPr>
            <a:r>
              <a:rPr dirty="0"/>
              <a:t>Creation</a:t>
            </a:r>
            <a:r>
              <a:rPr dirty="0" spc="-85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 spc="-20"/>
              <a:t>data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702288" y="6296659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200">
              <a:latin typeface="Carlito"/>
              <a:cs typeface="Carlito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8207" y="2182367"/>
            <a:ext cx="5533644" cy="33726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9905"/>
            <a:chOff x="0" y="0"/>
            <a:chExt cx="12192000" cy="6859905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298894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Used</a:t>
            </a:r>
            <a:r>
              <a:rPr dirty="0" spc="-20"/>
              <a:t> </a:t>
            </a:r>
            <a:r>
              <a:rPr dirty="0" spc="-10"/>
              <a:t>metrics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</a:t>
            </a:r>
            <a:r>
              <a:rPr dirty="0" spc="-25"/>
              <a:t> </a:t>
            </a:r>
            <a:r>
              <a:rPr dirty="0"/>
              <a:t>our</a:t>
            </a:r>
            <a:r>
              <a:rPr dirty="0" spc="-25"/>
              <a:t> </a:t>
            </a:r>
            <a:r>
              <a:rPr dirty="0"/>
              <a:t>project,</a:t>
            </a:r>
            <a:r>
              <a:rPr dirty="0" spc="-20"/>
              <a:t> </a:t>
            </a:r>
            <a:r>
              <a:rPr dirty="0"/>
              <a:t>we</a:t>
            </a:r>
            <a:r>
              <a:rPr dirty="0" spc="-20"/>
              <a:t> </a:t>
            </a:r>
            <a:r>
              <a:rPr dirty="0"/>
              <a:t>have</a:t>
            </a:r>
            <a:r>
              <a:rPr dirty="0" spc="-20"/>
              <a:t> </a:t>
            </a:r>
            <a:r>
              <a:rPr dirty="0"/>
              <a:t>used</a:t>
            </a:r>
            <a:r>
              <a:rPr dirty="0" spc="-15"/>
              <a:t> </a:t>
            </a:r>
            <a:r>
              <a:rPr dirty="0" b="1" i="1">
                <a:latin typeface="Arial"/>
                <a:cs typeface="Arial"/>
              </a:rPr>
              <a:t>8</a:t>
            </a:r>
            <a:r>
              <a:rPr dirty="0" spc="-30" b="1" i="1">
                <a:latin typeface="Arial"/>
                <a:cs typeface="Arial"/>
              </a:rPr>
              <a:t> </a:t>
            </a:r>
            <a:r>
              <a:rPr dirty="0"/>
              <a:t>different</a:t>
            </a:r>
            <a:r>
              <a:rPr dirty="0" spc="-25"/>
              <a:t> </a:t>
            </a:r>
            <a:r>
              <a:rPr dirty="0" spc="-10"/>
              <a:t>metrics:</a:t>
            </a:r>
          </a:p>
          <a:p>
            <a:pPr>
              <a:lnSpc>
                <a:spcPct val="100000"/>
              </a:lnSpc>
              <a:spcBef>
                <a:spcPts val="120"/>
              </a:spcBef>
            </a:pPr>
          </a:p>
          <a:p>
            <a:pPr marL="299085" indent="-286385">
              <a:lnSpc>
                <a:spcPct val="100000"/>
              </a:lnSpc>
              <a:buClr>
                <a:srgbClr val="9305FB"/>
              </a:buClr>
              <a:buFont typeface="Arial"/>
              <a:buChar char="-"/>
              <a:tabLst>
                <a:tab pos="299085" algn="l"/>
              </a:tabLst>
            </a:pPr>
            <a:r>
              <a:rPr dirty="0" b="1">
                <a:latin typeface="Arial"/>
                <a:cs typeface="Arial"/>
              </a:rPr>
              <a:t>Precision</a:t>
            </a:r>
            <a:r>
              <a:rPr dirty="0" spc="-4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(PR)</a:t>
            </a:r>
            <a:r>
              <a:rPr dirty="0"/>
              <a:t>:</a:t>
            </a:r>
            <a:r>
              <a:rPr dirty="0" spc="-100"/>
              <a:t> </a:t>
            </a:r>
            <a:r>
              <a:rPr dirty="0"/>
              <a:t>Accuracy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/>
              <a:t>positive</a:t>
            </a:r>
            <a:r>
              <a:rPr dirty="0" spc="-55"/>
              <a:t> </a:t>
            </a:r>
            <a:r>
              <a:rPr dirty="0" spc="-10"/>
              <a:t>predictions</a:t>
            </a:r>
          </a:p>
          <a:p>
            <a:pPr>
              <a:lnSpc>
                <a:spcPct val="100000"/>
              </a:lnSpc>
              <a:spcBef>
                <a:spcPts val="125"/>
              </a:spcBef>
              <a:buClr>
                <a:srgbClr val="9305FB"/>
              </a:buClr>
              <a:buFont typeface="Arial"/>
              <a:buChar char="-"/>
            </a:pPr>
          </a:p>
          <a:p>
            <a:pPr marL="299085" indent="-286385">
              <a:lnSpc>
                <a:spcPct val="100000"/>
              </a:lnSpc>
              <a:buClr>
                <a:srgbClr val="9305FB"/>
              </a:buClr>
              <a:buFont typeface="Arial"/>
              <a:buChar char="-"/>
              <a:tabLst>
                <a:tab pos="299085" algn="l"/>
              </a:tabLst>
            </a:pPr>
            <a:r>
              <a:rPr dirty="0" b="1">
                <a:latin typeface="Arial"/>
                <a:cs typeface="Arial"/>
              </a:rPr>
              <a:t>Recall</a:t>
            </a:r>
            <a:r>
              <a:rPr dirty="0" spc="-25" b="1">
                <a:latin typeface="Arial"/>
                <a:cs typeface="Arial"/>
              </a:rPr>
              <a:t> </a:t>
            </a:r>
            <a:r>
              <a:rPr dirty="0" spc="-10" b="1">
                <a:latin typeface="Arial"/>
                <a:cs typeface="Arial"/>
              </a:rPr>
              <a:t>(RC)</a:t>
            </a:r>
            <a:r>
              <a:rPr dirty="0" spc="-10"/>
              <a:t>:</a:t>
            </a:r>
            <a:r>
              <a:rPr dirty="0" spc="-90"/>
              <a:t> </a:t>
            </a:r>
            <a:r>
              <a:rPr dirty="0"/>
              <a:t>Ability</a:t>
            </a:r>
            <a:r>
              <a:rPr dirty="0" spc="-5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capture</a:t>
            </a:r>
            <a:r>
              <a:rPr dirty="0" spc="-25"/>
              <a:t> </a:t>
            </a:r>
            <a:r>
              <a:rPr dirty="0"/>
              <a:t>true</a:t>
            </a:r>
            <a:r>
              <a:rPr dirty="0" spc="-20"/>
              <a:t> </a:t>
            </a:r>
            <a:r>
              <a:rPr dirty="0" spc="-10"/>
              <a:t>positives</a:t>
            </a: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  <a:buFont typeface="Arial"/>
              <a:buChar char="-"/>
            </a:p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9305FB"/>
              </a:buClr>
              <a:buFont typeface="Arial"/>
              <a:buChar char="-"/>
              <a:tabLst>
                <a:tab pos="299085" algn="l"/>
              </a:tabLst>
            </a:pPr>
            <a:r>
              <a:rPr dirty="0" b="1">
                <a:latin typeface="Arial"/>
                <a:cs typeface="Arial"/>
              </a:rPr>
              <a:t>Specificity</a:t>
            </a:r>
            <a:r>
              <a:rPr dirty="0" spc="-4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(SP)</a:t>
            </a:r>
            <a:r>
              <a:rPr dirty="0"/>
              <a:t>:</a:t>
            </a:r>
            <a:r>
              <a:rPr dirty="0" spc="-40"/>
              <a:t> </a:t>
            </a:r>
            <a:r>
              <a:rPr dirty="0"/>
              <a:t>Correct</a:t>
            </a:r>
            <a:r>
              <a:rPr dirty="0" spc="-40"/>
              <a:t> </a:t>
            </a:r>
            <a:r>
              <a:rPr dirty="0"/>
              <a:t>negative</a:t>
            </a:r>
            <a:r>
              <a:rPr dirty="0" spc="-65"/>
              <a:t> </a:t>
            </a:r>
            <a:r>
              <a:rPr dirty="0" spc="-10"/>
              <a:t>identification</a:t>
            </a: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  <a:buFont typeface="Arial"/>
              <a:buChar char="-"/>
            </a:pPr>
          </a:p>
          <a:p>
            <a:pPr marL="299085" indent="-286385">
              <a:lnSpc>
                <a:spcPct val="100000"/>
              </a:lnSpc>
              <a:buClr>
                <a:srgbClr val="9305FB"/>
              </a:buClr>
              <a:buFont typeface="Arial"/>
              <a:buChar char="-"/>
              <a:tabLst>
                <a:tab pos="299085" algn="l"/>
              </a:tabLst>
            </a:pPr>
            <a:r>
              <a:rPr dirty="0" b="1">
                <a:latin typeface="Arial"/>
                <a:cs typeface="Arial"/>
              </a:rPr>
              <a:t>False</a:t>
            </a:r>
            <a:r>
              <a:rPr dirty="0" spc="-3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Negative</a:t>
            </a:r>
            <a:r>
              <a:rPr dirty="0" spc="1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Rate</a:t>
            </a:r>
            <a:r>
              <a:rPr dirty="0" spc="-3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(FNR):</a:t>
            </a:r>
            <a:r>
              <a:rPr dirty="0" spc="-5" b="1">
                <a:latin typeface="Arial"/>
                <a:cs typeface="Arial"/>
              </a:rPr>
              <a:t> </a:t>
            </a:r>
            <a:r>
              <a:rPr dirty="0"/>
              <a:t>Proportion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actual</a:t>
            </a:r>
            <a:r>
              <a:rPr dirty="0" spc="-45"/>
              <a:t> </a:t>
            </a:r>
            <a:r>
              <a:rPr dirty="0"/>
              <a:t>positives</a:t>
            </a:r>
            <a:r>
              <a:rPr dirty="0" spc="-45"/>
              <a:t> </a:t>
            </a:r>
            <a:r>
              <a:rPr dirty="0"/>
              <a:t>missed</a:t>
            </a:r>
            <a:r>
              <a:rPr dirty="0" spc="-45"/>
              <a:t> </a:t>
            </a:r>
            <a:r>
              <a:rPr dirty="0"/>
              <a:t>by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 spc="-10"/>
              <a:t>method</a:t>
            </a:r>
          </a:p>
          <a:p>
            <a:pPr>
              <a:lnSpc>
                <a:spcPct val="100000"/>
              </a:lnSpc>
              <a:spcBef>
                <a:spcPts val="130"/>
              </a:spcBef>
              <a:buClr>
                <a:srgbClr val="9305FB"/>
              </a:buClr>
              <a:buFont typeface="Arial"/>
              <a:buChar char="-"/>
            </a:pPr>
          </a:p>
          <a:p>
            <a:pPr marL="299085" indent="-286385">
              <a:lnSpc>
                <a:spcPct val="100000"/>
              </a:lnSpc>
              <a:buClr>
                <a:srgbClr val="9305FB"/>
              </a:buClr>
              <a:buFont typeface="Arial"/>
              <a:buChar char="-"/>
              <a:tabLst>
                <a:tab pos="299085" algn="l"/>
              </a:tabLst>
            </a:pPr>
            <a:r>
              <a:rPr dirty="0" b="1">
                <a:latin typeface="Arial"/>
                <a:cs typeface="Arial"/>
              </a:rPr>
              <a:t>False</a:t>
            </a:r>
            <a:r>
              <a:rPr dirty="0" spc="-6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Positive</a:t>
            </a:r>
            <a:r>
              <a:rPr dirty="0" spc="-2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Rate</a:t>
            </a:r>
            <a:r>
              <a:rPr dirty="0" spc="-6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(FPR):</a:t>
            </a:r>
            <a:r>
              <a:rPr dirty="0" spc="-40" b="1">
                <a:latin typeface="Arial"/>
                <a:cs typeface="Arial"/>
              </a:rPr>
              <a:t> </a:t>
            </a:r>
            <a:r>
              <a:rPr dirty="0"/>
              <a:t>Proportion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/>
              <a:t>actual</a:t>
            </a:r>
            <a:r>
              <a:rPr dirty="0" spc="-70"/>
              <a:t> </a:t>
            </a:r>
            <a:r>
              <a:rPr dirty="0"/>
              <a:t>negatives</a:t>
            </a:r>
            <a:r>
              <a:rPr dirty="0" spc="-65"/>
              <a:t> </a:t>
            </a:r>
            <a:r>
              <a:rPr dirty="0"/>
              <a:t>incorrectly</a:t>
            </a:r>
            <a:r>
              <a:rPr dirty="0" spc="-75"/>
              <a:t> </a:t>
            </a:r>
            <a:r>
              <a:rPr dirty="0"/>
              <a:t>identified</a:t>
            </a:r>
            <a:r>
              <a:rPr dirty="0" spc="-75"/>
              <a:t> </a:t>
            </a:r>
            <a:r>
              <a:rPr dirty="0"/>
              <a:t>as</a:t>
            </a:r>
            <a:r>
              <a:rPr dirty="0" spc="-65"/>
              <a:t> </a:t>
            </a:r>
            <a:r>
              <a:rPr dirty="0" spc="-10"/>
              <a:t>positives</a:t>
            </a: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  <a:buFont typeface="Arial"/>
              <a:buChar char="-"/>
            </a:pPr>
          </a:p>
          <a:p>
            <a:pPr marL="299085" indent="-286385">
              <a:lnSpc>
                <a:spcPct val="100000"/>
              </a:lnSpc>
              <a:buClr>
                <a:srgbClr val="9305FB"/>
              </a:buClr>
              <a:buFont typeface="Arial"/>
              <a:buChar char="-"/>
              <a:tabLst>
                <a:tab pos="299085" algn="l"/>
              </a:tabLst>
            </a:pPr>
            <a:r>
              <a:rPr dirty="0" b="1">
                <a:latin typeface="Arial"/>
                <a:cs typeface="Arial"/>
              </a:rPr>
              <a:t>Accuracy</a:t>
            </a:r>
            <a:r>
              <a:rPr dirty="0" spc="-4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(ACC)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Overall</a:t>
            </a:r>
            <a:r>
              <a:rPr dirty="0" spc="-65"/>
              <a:t> </a:t>
            </a:r>
            <a:r>
              <a:rPr dirty="0"/>
              <a:t>correctness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0"/>
              <a:t>predictions</a:t>
            </a: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  <a:buFont typeface="Arial"/>
              <a:buChar char="-"/>
            </a:pPr>
          </a:p>
          <a:p>
            <a:pPr marL="299085" indent="-286385">
              <a:lnSpc>
                <a:spcPct val="100000"/>
              </a:lnSpc>
              <a:buClr>
                <a:srgbClr val="9305FB"/>
              </a:buClr>
              <a:buFont typeface="Arial"/>
              <a:buChar char="-"/>
              <a:tabLst>
                <a:tab pos="299085" algn="l"/>
              </a:tabLst>
            </a:pPr>
            <a:r>
              <a:rPr dirty="0" b="1">
                <a:latin typeface="Arial"/>
                <a:cs typeface="Arial"/>
              </a:rPr>
              <a:t>Spatial</a:t>
            </a:r>
            <a:r>
              <a:rPr dirty="0" spc="-8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Accuracy (S)</a:t>
            </a:r>
            <a:r>
              <a:rPr dirty="0"/>
              <a:t>:</a:t>
            </a:r>
            <a:r>
              <a:rPr dirty="0" spc="-25"/>
              <a:t> </a:t>
            </a:r>
            <a:r>
              <a:rPr dirty="0"/>
              <a:t>Focused</a:t>
            </a:r>
            <a:r>
              <a:rPr dirty="0" spc="-45"/>
              <a:t> </a:t>
            </a:r>
            <a:r>
              <a:rPr dirty="0"/>
              <a:t>positive</a:t>
            </a:r>
            <a:r>
              <a:rPr dirty="0" spc="-70"/>
              <a:t> </a:t>
            </a:r>
            <a:r>
              <a:rPr dirty="0"/>
              <a:t>identification</a:t>
            </a:r>
            <a:r>
              <a:rPr dirty="0" spc="-65"/>
              <a:t> </a:t>
            </a:r>
            <a:r>
              <a:rPr dirty="0" spc="-10"/>
              <a:t>accuracy</a:t>
            </a:r>
          </a:p>
          <a:p>
            <a:pPr>
              <a:lnSpc>
                <a:spcPct val="100000"/>
              </a:lnSpc>
              <a:spcBef>
                <a:spcPts val="130"/>
              </a:spcBef>
              <a:buClr>
                <a:srgbClr val="9305FB"/>
              </a:buClr>
              <a:buFont typeface="Arial"/>
              <a:buChar char="-"/>
            </a:pPr>
          </a:p>
          <a:p>
            <a:pPr marL="299085" indent="-286385">
              <a:lnSpc>
                <a:spcPct val="100000"/>
              </a:lnSpc>
              <a:buClr>
                <a:srgbClr val="9305FB"/>
              </a:buClr>
              <a:buFont typeface="Arial"/>
              <a:buChar char="-"/>
              <a:tabLst>
                <a:tab pos="299085" algn="l"/>
              </a:tabLst>
            </a:pPr>
            <a:r>
              <a:rPr dirty="0" spc="-20" b="1">
                <a:latin typeface="Arial"/>
                <a:cs typeface="Arial"/>
              </a:rPr>
              <a:t>F-</a:t>
            </a:r>
            <a:r>
              <a:rPr dirty="0" b="1">
                <a:latin typeface="Arial"/>
                <a:cs typeface="Arial"/>
              </a:rPr>
              <a:t>measure</a:t>
            </a:r>
            <a:r>
              <a:rPr dirty="0" spc="-3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(Fm)</a:t>
            </a:r>
            <a:r>
              <a:rPr dirty="0"/>
              <a:t>:</a:t>
            </a:r>
            <a:r>
              <a:rPr dirty="0" spc="-10"/>
              <a:t> </a:t>
            </a:r>
            <a:r>
              <a:rPr dirty="0"/>
              <a:t>Balance</a:t>
            </a:r>
            <a:r>
              <a:rPr dirty="0" spc="-60"/>
              <a:t> </a:t>
            </a:r>
            <a:r>
              <a:rPr dirty="0"/>
              <a:t>between</a:t>
            </a:r>
            <a:r>
              <a:rPr dirty="0" spc="-45"/>
              <a:t> </a:t>
            </a:r>
            <a:r>
              <a:rPr dirty="0"/>
              <a:t>precision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40"/>
              <a:t> </a:t>
            </a:r>
            <a:r>
              <a:rPr dirty="0" spc="-10"/>
              <a:t>recall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1702288" y="6296659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108710">
              <a:lnSpc>
                <a:spcPct val="100000"/>
              </a:lnSpc>
              <a:spcBef>
                <a:spcPts val="105"/>
              </a:spcBef>
            </a:pPr>
            <a:r>
              <a:rPr dirty="0"/>
              <a:t>Implementing</a:t>
            </a:r>
            <a:r>
              <a:rPr dirty="0" spc="-105"/>
              <a:t> </a:t>
            </a:r>
            <a:r>
              <a:rPr dirty="0" spc="-10"/>
              <a:t>metrics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43" y="1690116"/>
            <a:ext cx="3957828" cy="23637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7135" y="1690116"/>
            <a:ext cx="7094219" cy="463296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92251" y="1874520"/>
            <a:ext cx="11239500" cy="4351020"/>
            <a:chOff x="492251" y="1874520"/>
            <a:chExt cx="11239500" cy="43510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4428" y="4026408"/>
              <a:ext cx="5087874" cy="21907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9668" y="1874520"/>
              <a:ext cx="5059680" cy="21625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251" y="4434840"/>
              <a:ext cx="3457955" cy="1790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6823" y="4511040"/>
              <a:ext cx="3601212" cy="17145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5780" y="4434840"/>
              <a:ext cx="3553968" cy="178155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2892" y="1874520"/>
              <a:ext cx="2276855" cy="181965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756920">
              <a:lnSpc>
                <a:spcPct val="100000"/>
              </a:lnSpc>
              <a:spcBef>
                <a:spcPts val="105"/>
              </a:spcBef>
            </a:pPr>
            <a:r>
              <a:rPr dirty="0"/>
              <a:t>Results</a:t>
            </a:r>
            <a:r>
              <a:rPr dirty="0" spc="-100"/>
              <a:t> </a:t>
            </a:r>
            <a:r>
              <a:rPr dirty="0"/>
              <a:t>for</a:t>
            </a:r>
            <a:r>
              <a:rPr dirty="0" spc="-100"/>
              <a:t> </a:t>
            </a:r>
            <a:r>
              <a:rPr dirty="0"/>
              <a:t>every</a:t>
            </a:r>
            <a:r>
              <a:rPr dirty="0" spc="-120"/>
              <a:t> </a:t>
            </a:r>
            <a:r>
              <a:rPr dirty="0" spc="-10"/>
              <a:t>method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2251" y="1874520"/>
            <a:ext cx="2724912" cy="1790699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727" y="621791"/>
            <a:ext cx="128015" cy="12801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1540763"/>
            <a:ext cx="100584" cy="10058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06551" y="1882139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50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100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50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1686031" y="28681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60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380490">
              <a:lnSpc>
                <a:spcPct val="100000"/>
              </a:lnSpc>
              <a:spcBef>
                <a:spcPts val="105"/>
              </a:spcBef>
            </a:pPr>
            <a:r>
              <a:rPr dirty="0"/>
              <a:t>All</a:t>
            </a:r>
            <a:r>
              <a:rPr dirty="0" spc="-45"/>
              <a:t> </a:t>
            </a:r>
            <a:r>
              <a:rPr dirty="0"/>
              <a:t>results</a:t>
            </a:r>
            <a:r>
              <a:rPr dirty="0" spc="-45"/>
              <a:t> </a:t>
            </a:r>
            <a:r>
              <a:rPr dirty="0"/>
              <a:t>in</a:t>
            </a:r>
            <a:r>
              <a:rPr dirty="0" spc="-50"/>
              <a:t> </a:t>
            </a:r>
            <a:r>
              <a:rPr dirty="0"/>
              <a:t>a</a:t>
            </a:r>
            <a:r>
              <a:rPr dirty="0" spc="-45"/>
              <a:t> </a:t>
            </a:r>
            <a:r>
              <a:rPr dirty="0" spc="-10"/>
              <a:t>table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2455" y="2350007"/>
            <a:ext cx="9467088" cy="215798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456813" y="5071617"/>
            <a:ext cx="51269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bold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values,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highlighted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desired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790575">
              <a:lnSpc>
                <a:spcPct val="100000"/>
              </a:lnSpc>
              <a:spcBef>
                <a:spcPts val="105"/>
              </a:spcBef>
            </a:pPr>
            <a:r>
              <a:rPr dirty="0"/>
              <a:t>Analysis</a:t>
            </a:r>
            <a:r>
              <a:rPr dirty="0" spc="-50"/>
              <a:t> </a:t>
            </a:r>
            <a:r>
              <a:rPr dirty="0"/>
              <a:t>by</a:t>
            </a:r>
            <a:r>
              <a:rPr dirty="0" spc="-45"/>
              <a:t> </a:t>
            </a:r>
            <a:r>
              <a:rPr dirty="0"/>
              <a:t>each</a:t>
            </a:r>
            <a:r>
              <a:rPr dirty="0" spc="-50"/>
              <a:t> </a:t>
            </a:r>
            <a:r>
              <a:rPr dirty="0" spc="-10"/>
              <a:t>method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848" y="1415796"/>
            <a:ext cx="4163567" cy="166116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9591" y="1415796"/>
            <a:ext cx="5644896" cy="166116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512" y="3265932"/>
            <a:ext cx="4000500" cy="173736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0076" y="3270503"/>
            <a:ext cx="6344412" cy="173278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9352" y="5164834"/>
            <a:ext cx="3842004" cy="1571242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2024-11-10T12:02:10Z</dcterms:created>
  <dcterms:modified xsi:type="dcterms:W3CDTF">2024-11-10T12:02:10Z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2024-11-10T00:00:00Z</vt:filetime>
  </property>
  <property fmtid="{D5CDD505-2E9C-101B-9397-08002B2CF9AE}" pid="3" name="Producer">
    <vt:lpwstr>3-Heights(TM) PDF Security Shell 4.8.25.2 (http://www.pdf-tools.com)</vt:lpwstr>
  </property>
</Properties>
</file>